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18288000" cy="10287000"/>
  <p:notesSz cx="6858000" cy="9144000"/>
  <p:embeddedFontLst>
    <p:embeddedFont>
      <p:font typeface="Aharoni" panose="02010803020104030203" pitchFamily="2" charset="-79"/>
      <p:bold r:id="rId9"/>
    </p:embeddedFont>
    <p:embeddedFont>
      <p:font typeface="BankGothic Md BT" panose="020B0807020203060204" pitchFamily="34" charset="0"/>
      <p:regular r:id="rId10"/>
    </p:embeddedFont>
    <p:embeddedFont>
      <p:font typeface="Book Antiqua" panose="02040602050305030304" pitchFamily="18" charset="0"/>
      <p:regular r:id="rId11"/>
      <p:bold r:id="rId12"/>
      <p:italic r:id="rId13"/>
      <p:boldItalic r:id="rId14"/>
    </p:embeddedFont>
    <p:embeddedFont>
      <p:font typeface="Sitka Text Semibold" pitchFamily="2" charset="0"/>
      <p:bold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imL8MHdv2BH5YR3dcM8+TXRhtu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B8FF"/>
    <a:srgbClr val="F90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5" autoAdjust="0"/>
    <p:restoredTop sz="94660"/>
  </p:normalViewPr>
  <p:slideViewPr>
    <p:cSldViewPr snapToGrid="0">
      <p:cViewPr varScale="1">
        <p:scale>
          <a:sx n="52" d="100"/>
          <a:sy n="52" d="100"/>
        </p:scale>
        <p:origin x="917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2" name="Google Shape;112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28" name="Google Shape;128;p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1" name="Google Shape;131;p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32" name="Google Shape;132;p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42" name="Google Shape;142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46" name="Google Shape;146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56" name="Google Shape;156;p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60" name="Google Shape;160;p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png"/><Relationship Id="rId10" Type="http://schemas.openxmlformats.org/officeDocument/2006/relationships/hyperlink" Target="https://www.alamy.com/stock-photo-3d-render-of-a-robot-solving-jigsaw-puzzle-51801468.html" TargetMode="External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aotian-liu/LLaVA" TargetMode="External"/><Relationship Id="rId3" Type="http://schemas.openxmlformats.org/officeDocument/2006/relationships/image" Target="../media/image13.jpeg"/><Relationship Id="rId7" Type="http://schemas.openxmlformats.org/officeDocument/2006/relationships/hyperlink" Target="https://ai.facebook.com/blog/large-language-model-llama-meta-ai/" TargetMode="External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.org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 descr="A close-up of a circular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A black background with purple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3" b="67011"/>
          <a:stretch/>
        </p:blipFill>
        <p:spPr>
          <a:xfrm>
            <a:off x="721543" y="2503000"/>
            <a:ext cx="5966400" cy="1649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05"/>
              </a:srgbClr>
            </a:outerShdw>
          </a:effectLst>
        </p:spPr>
      </p:pic>
      <p:pic>
        <p:nvPicPr>
          <p:cNvPr id="98" name="Google Shape;98;p1" descr="A logo with red and blue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570" y="402911"/>
            <a:ext cx="1566583" cy="113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 descr="A logo for an institute of engineering and managemen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14138" t="24987" r="14138" b="24985"/>
          <a:stretch/>
        </p:blipFill>
        <p:spPr>
          <a:xfrm>
            <a:off x="2231575" y="308825"/>
            <a:ext cx="1843620" cy="128590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630621" y="6134301"/>
            <a:ext cx="58759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Team name: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BankGothic Md BT" panose="020B0807020203060204" pitchFamily="34" charset="0"/>
                <a:ea typeface="Aharoni"/>
                <a:cs typeface="Aharoni"/>
                <a:sym typeface="Aharoni"/>
              </a:rPr>
              <a:t>ByteBandits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 </a:t>
            </a:r>
            <a:endParaRPr dirty="0"/>
          </a:p>
        </p:txBody>
      </p:sp>
      <p:sp>
        <p:nvSpPr>
          <p:cNvPr id="101" name="Google Shape;101;p1"/>
          <p:cNvSpPr txBox="1"/>
          <p:nvPr/>
        </p:nvSpPr>
        <p:spPr>
          <a:xfrm>
            <a:off x="630621" y="6936790"/>
            <a:ext cx="52453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Team member details:</a:t>
            </a:r>
            <a:endParaRPr/>
          </a:p>
        </p:txBody>
      </p:sp>
      <p:pic>
        <p:nvPicPr>
          <p:cNvPr id="107" name="Google Shape;107;p1" descr="A white text on a black background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76636" y="492541"/>
            <a:ext cx="3300824" cy="68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 descr="A white text with a black background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72601" y="-1410943"/>
            <a:ext cx="4313386" cy="4313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"/>
          <p:cNvCxnSpPr/>
          <p:nvPr/>
        </p:nvCxnSpPr>
        <p:spPr>
          <a:xfrm>
            <a:off x="14369143" y="308825"/>
            <a:ext cx="0" cy="1162755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5B99A3-5FEB-AB6F-CE94-87DE1A663963}"/>
              </a:ext>
            </a:extLst>
          </p:cNvPr>
          <p:cNvSpPr txBox="1"/>
          <p:nvPr/>
        </p:nvSpPr>
        <p:spPr>
          <a:xfrm>
            <a:off x="1658743" y="7665398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2400" b="1" dirty="0">
                <a:latin typeface="BankGothic Md BT" panose="020B0807020203060204" pitchFamily="34" charset="0"/>
              </a:rPr>
              <a:t>Swastik Manna - T – 47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2400" b="1" dirty="0">
                <a:latin typeface="BankGothic Md BT" panose="020B0807020203060204" pitchFamily="34" charset="0"/>
              </a:rPr>
              <a:t>Rajeet Ash - T – 50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2400" b="1" dirty="0">
                <a:latin typeface="BankGothic Md BT" panose="020B0807020203060204" pitchFamily="34" charset="0"/>
              </a:rPr>
              <a:t>Debolina Singha - T – 45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2400" b="1" dirty="0">
                <a:latin typeface="BankGothic Md BT" panose="020B0807020203060204" pitchFamily="34" charset="0"/>
              </a:rPr>
              <a:t>Barshan Nashkar - T – 46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2400" b="1" dirty="0">
                <a:latin typeface="BankGothic Md BT" panose="020B0807020203060204" pitchFamily="34" charset="0"/>
              </a:rPr>
              <a:t>Sk Sazid Ahammed - T - 48</a:t>
            </a:r>
            <a:endParaRPr lang="en-IN" sz="2400" b="1" dirty="0">
              <a:latin typeface="BankGothic Md BT" panose="020B080702020306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90824"/>
          <a:stretch/>
        </p:blipFill>
        <p:spPr>
          <a:xfrm>
            <a:off x="-27825" y="-42168"/>
            <a:ext cx="18288000" cy="943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"/>
          <p:cNvGrpSpPr/>
          <p:nvPr/>
        </p:nvGrpSpPr>
        <p:grpSpPr>
          <a:xfrm>
            <a:off x="-27825" y="10035175"/>
            <a:ext cx="18325623" cy="261461"/>
            <a:chOff x="0" y="0"/>
            <a:chExt cx="24434164" cy="348615"/>
          </a:xfrm>
        </p:grpSpPr>
        <p:sp>
          <p:nvSpPr>
            <p:cNvPr id="120" name="Google Shape;120;p2"/>
            <p:cNvSpPr/>
            <p:nvPr/>
          </p:nvSpPr>
          <p:spPr>
            <a:xfrm>
              <a:off x="12700" y="12700"/>
              <a:ext cx="24408764" cy="323215"/>
            </a:xfrm>
            <a:custGeom>
              <a:avLst/>
              <a:gdLst/>
              <a:ahLst/>
              <a:cxnLst/>
              <a:rect l="l" t="t" r="r" b="b"/>
              <a:pathLst>
                <a:path w="24408764" h="323215" extrusionOk="0">
                  <a:moveTo>
                    <a:pt x="0" y="0"/>
                  </a:moveTo>
                  <a:lnTo>
                    <a:pt x="24408764" y="0"/>
                  </a:lnTo>
                  <a:lnTo>
                    <a:pt x="24408764" y="323215"/>
                  </a:lnTo>
                  <a:lnTo>
                    <a:pt x="0" y="323215"/>
                  </a:lnTo>
                  <a:close/>
                </a:path>
              </a:pathLst>
            </a:custGeom>
            <a:solidFill>
              <a:srgbClr val="5847C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0" y="0"/>
              <a:ext cx="24434164" cy="348615"/>
            </a:xfrm>
            <a:custGeom>
              <a:avLst/>
              <a:gdLst/>
              <a:ahLst/>
              <a:cxnLst/>
              <a:rect l="l" t="t" r="r" b="b"/>
              <a:pathLst>
                <a:path w="24434164" h="348615" extrusionOk="0">
                  <a:moveTo>
                    <a:pt x="12700" y="0"/>
                  </a:moveTo>
                  <a:lnTo>
                    <a:pt x="24421464" y="0"/>
                  </a:lnTo>
                  <a:cubicBezTo>
                    <a:pt x="24428450" y="0"/>
                    <a:pt x="24434164" y="5715"/>
                    <a:pt x="24434164" y="12700"/>
                  </a:cubicBezTo>
                  <a:lnTo>
                    <a:pt x="24434164" y="335915"/>
                  </a:lnTo>
                  <a:cubicBezTo>
                    <a:pt x="24434164" y="342900"/>
                    <a:pt x="24428450" y="348615"/>
                    <a:pt x="24421464" y="348615"/>
                  </a:cubicBezTo>
                  <a:lnTo>
                    <a:pt x="12700" y="348615"/>
                  </a:lnTo>
                  <a:cubicBezTo>
                    <a:pt x="5715" y="348615"/>
                    <a:pt x="0" y="342900"/>
                    <a:pt x="0" y="33591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35915"/>
                  </a:lnTo>
                  <a:lnTo>
                    <a:pt x="12700" y="335915"/>
                  </a:lnTo>
                  <a:lnTo>
                    <a:pt x="12700" y="323215"/>
                  </a:lnTo>
                  <a:lnTo>
                    <a:pt x="24421464" y="323215"/>
                  </a:lnTo>
                  <a:lnTo>
                    <a:pt x="24421464" y="335915"/>
                  </a:lnTo>
                  <a:lnTo>
                    <a:pt x="24408764" y="335915"/>
                  </a:lnTo>
                  <a:lnTo>
                    <a:pt x="24408764" y="12700"/>
                  </a:lnTo>
                  <a:lnTo>
                    <a:pt x="24421464" y="12700"/>
                  </a:lnTo>
                  <a:lnTo>
                    <a:pt x="2442146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" name="Google Shape;125;p2" descr="A blue and black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427" t="34632" r="12860" b="36585"/>
          <a:stretch/>
        </p:blipFill>
        <p:spPr>
          <a:xfrm>
            <a:off x="13428617" y="156754"/>
            <a:ext cx="1593670" cy="6139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CD94EDF-929B-B42F-6FB0-EF9B14C3752E}"/>
              </a:ext>
            </a:extLst>
          </p:cNvPr>
          <p:cNvSpPr/>
          <p:nvPr/>
        </p:nvSpPr>
        <p:spPr>
          <a:xfrm>
            <a:off x="3542875" y="1199046"/>
            <a:ext cx="11240895" cy="2248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97B8FF"/>
                </a:solidFill>
                <a:latin typeface="Sitka Text Semibold" pitchFamily="2" charset="0"/>
                <a:ea typeface="SimSun-ExtB" panose="02010609060101010101" pitchFamily="49" charset="-122"/>
                <a:cs typeface="Times New Roman" panose="02020603050405020304" pitchFamily="18" charset="0"/>
              </a:rPr>
              <a:t>Assignment Assistant: </a:t>
            </a:r>
            <a:r>
              <a:rPr lang="en-US" sz="5400" dirty="0">
                <a:solidFill>
                  <a:srgbClr val="FFFF00"/>
                </a:solidFill>
                <a:latin typeface="Sitka Text Semibold" pitchFamily="2" charset="0"/>
                <a:ea typeface="Sora Medium" pitchFamily="34" charset="-122"/>
                <a:cs typeface="Sora Medium" pitchFamily="34" charset="-120"/>
              </a:rPr>
              <a:t>Your Offline Academic Buddy</a:t>
            </a:r>
            <a:endParaRPr lang="en-US" sz="6600" dirty="0">
              <a:solidFill>
                <a:srgbClr val="FFFF00"/>
              </a:solidFill>
              <a:latin typeface="Sitka Text Semibold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092C03-D40D-6723-CEBA-14A5502ABD7C}"/>
              </a:ext>
            </a:extLst>
          </p:cNvPr>
          <p:cNvGrpSpPr/>
          <p:nvPr/>
        </p:nvGrpSpPr>
        <p:grpSpPr>
          <a:xfrm>
            <a:off x="1351911" y="3457327"/>
            <a:ext cx="5265174" cy="2934929"/>
            <a:chOff x="1356852" y="3915698"/>
            <a:chExt cx="5265174" cy="2934929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5A3909-5050-B8A8-61E6-F3AFE6BF28DC}"/>
                </a:ext>
              </a:extLst>
            </p:cNvPr>
            <p:cNvSpPr/>
            <p:nvPr/>
          </p:nvSpPr>
          <p:spPr>
            <a:xfrm>
              <a:off x="1356852" y="3915698"/>
              <a:ext cx="5265174" cy="2934929"/>
            </a:xfrm>
            <a:prstGeom prst="roundRect">
              <a:avLst/>
            </a:prstGeom>
            <a:solidFill>
              <a:srgbClr val="FFFF0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2400" dirty="0">
                <a:solidFill>
                  <a:schemeClr val="tx1"/>
                </a:solidFill>
                <a:latin typeface="Sitka Text Semibold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622CED-B0A9-A834-5A28-CFB18A6D2F65}"/>
                </a:ext>
              </a:extLst>
            </p:cNvPr>
            <p:cNvSpPr txBox="1"/>
            <p:nvPr/>
          </p:nvSpPr>
          <p:spPr>
            <a:xfrm>
              <a:off x="1651820" y="4128445"/>
              <a:ext cx="41442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u="sng" dirty="0">
                  <a:latin typeface="BankGothic Md BT" panose="020B0807020203060204" pitchFamily="34" charset="0"/>
                  <a:cs typeface="Aharoni" panose="02010803020104030203" pitchFamily="2" charset="-79"/>
                </a:rPr>
                <a:t>PROBLEM</a:t>
              </a:r>
              <a:endParaRPr lang="en-IN" sz="3600" b="1" u="sng" dirty="0">
                <a:latin typeface="BankGothic Md BT" panose="020B080702020306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442FF8-CABB-6400-A89E-81E24839E0A3}"/>
                </a:ext>
              </a:extLst>
            </p:cNvPr>
            <p:cNvSpPr txBox="1"/>
            <p:nvPr/>
          </p:nvSpPr>
          <p:spPr>
            <a:xfrm>
              <a:off x="1651820" y="4893634"/>
              <a:ext cx="471948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Aharoni" panose="02010803020104030203" pitchFamily="2" charset="-79"/>
                  <a:ea typeface="Yu Gothic Medium" panose="020B0500000000000000" pitchFamily="34" charset="-128"/>
                  <a:cs typeface="Aharoni" panose="02010803020104030203" pitchFamily="2" charset="-79"/>
                </a:rPr>
                <a:t>Students face stress and often miss assignment deadlines due to poor time management.</a:t>
              </a:r>
              <a:endParaRPr lang="en-IN" sz="2800" dirty="0">
                <a:latin typeface="Aharoni" panose="02010803020104030203" pitchFamily="2" charset="-79"/>
                <a:ea typeface="Yu Gothic Medium" panose="020B0500000000000000" pitchFamily="34" charset="-128"/>
                <a:cs typeface="Aharoni" panose="02010803020104030203" pitchFamily="2" charset="-79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AF2757-B870-84A9-9714-5154EE5B2995}"/>
              </a:ext>
            </a:extLst>
          </p:cNvPr>
          <p:cNvGrpSpPr/>
          <p:nvPr/>
        </p:nvGrpSpPr>
        <p:grpSpPr>
          <a:xfrm>
            <a:off x="11573543" y="4272142"/>
            <a:ext cx="5265174" cy="4815812"/>
            <a:chOff x="11592865" y="3738254"/>
            <a:chExt cx="5265174" cy="4815812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662A9D9-7879-855E-7EAD-A79343452200}"/>
                </a:ext>
              </a:extLst>
            </p:cNvPr>
            <p:cNvSpPr/>
            <p:nvPr/>
          </p:nvSpPr>
          <p:spPr>
            <a:xfrm>
              <a:off x="11592865" y="3738254"/>
              <a:ext cx="5265174" cy="4815812"/>
            </a:xfrm>
            <a:prstGeom prst="roundRect">
              <a:avLst/>
            </a:prstGeom>
            <a:solidFill>
              <a:srgbClr val="FFFF0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0763B4-BA1A-9ECE-CA17-F8E2943E677E}"/>
                </a:ext>
              </a:extLst>
            </p:cNvPr>
            <p:cNvSpPr txBox="1"/>
            <p:nvPr/>
          </p:nvSpPr>
          <p:spPr>
            <a:xfrm>
              <a:off x="11965859" y="3883640"/>
              <a:ext cx="41442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u="sng" dirty="0">
                  <a:latin typeface="BankGothic Md BT" panose="020B0807020203060204" pitchFamily="34" charset="0"/>
                  <a:cs typeface="Aharoni" panose="02010803020104030203" pitchFamily="2" charset="-79"/>
                </a:rPr>
                <a:t>SOLUTION</a:t>
              </a:r>
              <a:endParaRPr lang="en-IN" sz="3600" b="1" u="sng" dirty="0">
                <a:latin typeface="BankGothic Md BT" panose="020B080702020306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E55FE4-86B8-52A5-679E-364146D67DD6}"/>
                </a:ext>
              </a:extLst>
            </p:cNvPr>
            <p:cNvSpPr txBox="1"/>
            <p:nvPr/>
          </p:nvSpPr>
          <p:spPr>
            <a:xfrm>
              <a:off x="11965859" y="4634631"/>
              <a:ext cx="4719483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A website that helps students: 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Stay on top of deadlines.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Solve assignments efficiently.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latin typeface="Aharoni" panose="02010803020104030203" pitchFamily="2" charset="-79"/>
                  <a:cs typeface="Aharoni" panose="02010803020104030203" pitchFamily="2" charset="-79"/>
                </a:rPr>
                <a:t>Humanize responses to appear natural.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B41F70-AD74-79A0-8EE3-50DFC43E9462}"/>
              </a:ext>
            </a:extLst>
          </p:cNvPr>
          <p:cNvCxnSpPr>
            <a:stCxn id="2" idx="2"/>
          </p:cNvCxnSpPr>
          <p:nvPr/>
        </p:nvCxnSpPr>
        <p:spPr>
          <a:xfrm flipH="1">
            <a:off x="9144000" y="3447802"/>
            <a:ext cx="19323" cy="612390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BE0CC8-E005-595D-9649-85B8A6CB05D3}"/>
              </a:ext>
            </a:extLst>
          </p:cNvPr>
          <p:cNvSpPr/>
          <p:nvPr/>
        </p:nvSpPr>
        <p:spPr>
          <a:xfrm>
            <a:off x="1449283" y="6714617"/>
            <a:ext cx="5167802" cy="2857085"/>
          </a:xfrm>
          <a:prstGeom prst="roundRect">
            <a:avLst/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>
              <a:solidFill>
                <a:schemeClr val="tx1"/>
              </a:solidFill>
              <a:latin typeface="Sitka Text Semibol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97D40-A0DB-146D-CB44-C5B66EEA06D5}"/>
              </a:ext>
            </a:extLst>
          </p:cNvPr>
          <p:cNvSpPr txBox="1"/>
          <p:nvPr/>
        </p:nvSpPr>
        <p:spPr>
          <a:xfrm>
            <a:off x="1429961" y="6855728"/>
            <a:ext cx="5513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BankGothic Md BT" panose="020B0807020203060204" pitchFamily="34" charset="0"/>
                <a:cs typeface="Aharoni" panose="02010803020104030203" pitchFamily="2" charset="-79"/>
              </a:rPr>
              <a:t>WHY IT IS </a:t>
            </a:r>
            <a:r>
              <a:rPr lang="en-IN" sz="4000" b="1" u="sng" dirty="0">
                <a:latin typeface="BankGothic Md BT" panose="020B0807020203060204" pitchFamily="34" charset="0"/>
                <a:cs typeface="Aharoni" panose="02010803020104030203" pitchFamily="2" charset="-79"/>
              </a:rPr>
              <a:t>UNIQUE?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1AF19-E874-8F4E-07F0-CD9449FF673F}"/>
              </a:ext>
            </a:extLst>
          </p:cNvPr>
          <p:cNvSpPr txBox="1"/>
          <p:nvPr/>
        </p:nvSpPr>
        <p:spPr>
          <a:xfrm>
            <a:off x="1673442" y="7704725"/>
            <a:ext cx="4719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It runs entirely offline using a </a:t>
            </a: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local LLM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, ensuring privacy and accessibility without internet reliance.</a:t>
            </a:r>
            <a:endParaRPr lang="en-IN" sz="1800" dirty="0">
              <a:latin typeface="Aharoni" panose="02010803020104030203" pitchFamily="2" charset="-79"/>
              <a:ea typeface="Yu Gothic Medium" panose="020B0500000000000000" pitchFamily="34" charset="-128"/>
              <a:cs typeface="Aharoni" panose="02010803020104030203" pitchFamily="2" charset="-79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5E1FD0-6321-CDB6-1BEE-39259ACE1F50}"/>
              </a:ext>
            </a:extLst>
          </p:cNvPr>
          <p:cNvCxnSpPr/>
          <p:nvPr/>
        </p:nvCxnSpPr>
        <p:spPr>
          <a:xfrm flipH="1">
            <a:off x="6943887" y="4924791"/>
            <a:ext cx="2200113" cy="0"/>
          </a:xfrm>
          <a:prstGeom prst="straightConnector1">
            <a:avLst/>
          </a:prstGeom>
          <a:ln w="76200">
            <a:solidFill>
              <a:srgbClr val="FFFF00"/>
            </a:solidFill>
            <a:prstDash val="solid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81989A-F49A-CA7C-B20A-E338E1B55180}"/>
              </a:ext>
            </a:extLst>
          </p:cNvPr>
          <p:cNvCxnSpPr/>
          <p:nvPr/>
        </p:nvCxnSpPr>
        <p:spPr>
          <a:xfrm flipH="1">
            <a:off x="6963209" y="8307088"/>
            <a:ext cx="2200113" cy="0"/>
          </a:xfrm>
          <a:prstGeom prst="straightConnector1">
            <a:avLst/>
          </a:prstGeom>
          <a:ln w="76200">
            <a:solidFill>
              <a:srgbClr val="FFFF00"/>
            </a:solidFill>
            <a:prstDash val="solid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308135-E8D2-159E-98D4-F6BDBD1FE832}"/>
              </a:ext>
            </a:extLst>
          </p:cNvPr>
          <p:cNvCxnSpPr>
            <a:cxnSpLocks/>
          </p:cNvCxnSpPr>
          <p:nvPr/>
        </p:nvCxnSpPr>
        <p:spPr>
          <a:xfrm>
            <a:off x="9134986" y="6649537"/>
            <a:ext cx="1970549" cy="0"/>
          </a:xfrm>
          <a:prstGeom prst="straightConnector1">
            <a:avLst/>
          </a:prstGeom>
          <a:ln w="76200">
            <a:solidFill>
              <a:srgbClr val="FFFF00"/>
            </a:solidFill>
            <a:prstDash val="solid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7E2967-6528-3596-2BC3-27E5DEB1AD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</a:blip>
          <a:srcRect/>
          <a:stretch/>
        </p:blipFill>
        <p:spPr>
          <a:xfrm>
            <a:off x="6170580" y="-107531"/>
            <a:ext cx="5946840" cy="10521333"/>
          </a:xfrm>
          <a:prstGeom prst="rect">
            <a:avLst/>
          </a:prstGeom>
          <a:ln>
            <a:noFill/>
          </a:ln>
          <a:effectLst>
            <a:softEdge rad="393700"/>
          </a:effectLst>
        </p:spPr>
      </p:pic>
      <p:pic>
        <p:nvPicPr>
          <p:cNvPr id="2" name="Google Shape;118;p2" descr="A screenshot of a computer&#10;&#10;Description automatically generated">
            <a:extLst>
              <a:ext uri="{FF2B5EF4-FFF2-40B4-BE49-F238E27FC236}">
                <a16:creationId xmlns:a16="http://schemas.microsoft.com/office/drawing/2014/main" id="{BADD2F3C-2F8D-4900-A661-6E72B83BCD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90824"/>
          <a:stretch/>
        </p:blipFill>
        <p:spPr>
          <a:xfrm>
            <a:off x="-27826" y="-42168"/>
            <a:ext cx="18315825" cy="943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"/>
          <p:cNvGrpSpPr/>
          <p:nvPr/>
        </p:nvGrpSpPr>
        <p:grpSpPr>
          <a:xfrm>
            <a:off x="-27825" y="10035175"/>
            <a:ext cx="18325623" cy="261461"/>
            <a:chOff x="0" y="0"/>
            <a:chExt cx="24434164" cy="348615"/>
          </a:xfrm>
        </p:grpSpPr>
        <p:sp>
          <p:nvSpPr>
            <p:cNvPr id="136" name="Google Shape;136;p3"/>
            <p:cNvSpPr/>
            <p:nvPr/>
          </p:nvSpPr>
          <p:spPr>
            <a:xfrm>
              <a:off x="12700" y="12700"/>
              <a:ext cx="24408764" cy="323215"/>
            </a:xfrm>
            <a:custGeom>
              <a:avLst/>
              <a:gdLst/>
              <a:ahLst/>
              <a:cxnLst/>
              <a:rect l="l" t="t" r="r" b="b"/>
              <a:pathLst>
                <a:path w="24408764" h="323215" extrusionOk="0">
                  <a:moveTo>
                    <a:pt x="0" y="0"/>
                  </a:moveTo>
                  <a:lnTo>
                    <a:pt x="24408764" y="0"/>
                  </a:lnTo>
                  <a:lnTo>
                    <a:pt x="24408764" y="323215"/>
                  </a:lnTo>
                  <a:lnTo>
                    <a:pt x="0" y="323215"/>
                  </a:lnTo>
                  <a:close/>
                </a:path>
              </a:pathLst>
            </a:custGeom>
            <a:solidFill>
              <a:srgbClr val="5847C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0" y="0"/>
              <a:ext cx="24434164" cy="348615"/>
            </a:xfrm>
            <a:custGeom>
              <a:avLst/>
              <a:gdLst/>
              <a:ahLst/>
              <a:cxnLst/>
              <a:rect l="l" t="t" r="r" b="b"/>
              <a:pathLst>
                <a:path w="24434164" h="348615" extrusionOk="0">
                  <a:moveTo>
                    <a:pt x="12700" y="0"/>
                  </a:moveTo>
                  <a:lnTo>
                    <a:pt x="24421464" y="0"/>
                  </a:lnTo>
                  <a:cubicBezTo>
                    <a:pt x="24428450" y="0"/>
                    <a:pt x="24434164" y="5715"/>
                    <a:pt x="24434164" y="12700"/>
                  </a:cubicBezTo>
                  <a:lnTo>
                    <a:pt x="24434164" y="335915"/>
                  </a:lnTo>
                  <a:cubicBezTo>
                    <a:pt x="24434164" y="342900"/>
                    <a:pt x="24428450" y="348615"/>
                    <a:pt x="24421464" y="348615"/>
                  </a:cubicBezTo>
                  <a:lnTo>
                    <a:pt x="12700" y="348615"/>
                  </a:lnTo>
                  <a:cubicBezTo>
                    <a:pt x="5715" y="348615"/>
                    <a:pt x="0" y="342900"/>
                    <a:pt x="0" y="33591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35915"/>
                  </a:lnTo>
                  <a:lnTo>
                    <a:pt x="12700" y="335915"/>
                  </a:lnTo>
                  <a:lnTo>
                    <a:pt x="12700" y="323215"/>
                  </a:lnTo>
                  <a:lnTo>
                    <a:pt x="24421464" y="323215"/>
                  </a:lnTo>
                  <a:lnTo>
                    <a:pt x="24421464" y="335915"/>
                  </a:lnTo>
                  <a:lnTo>
                    <a:pt x="24408764" y="335915"/>
                  </a:lnTo>
                  <a:lnTo>
                    <a:pt x="24408764" y="12700"/>
                  </a:lnTo>
                  <a:lnTo>
                    <a:pt x="24421464" y="12700"/>
                  </a:lnTo>
                  <a:lnTo>
                    <a:pt x="2442146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" name="Google Shape;139;p3" descr="A blue and black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2427" t="34632" r="12860" b="36585"/>
          <a:stretch/>
        </p:blipFill>
        <p:spPr>
          <a:xfrm>
            <a:off x="13428617" y="156754"/>
            <a:ext cx="1593670" cy="613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51F1F-0B43-B774-4373-8280B350A52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502522" y="-42168"/>
            <a:ext cx="5873410" cy="10287000"/>
          </a:xfrm>
          <a:prstGeom prst="rect">
            <a:avLst/>
          </a:prstGeom>
          <a:ln>
            <a:noFill/>
          </a:ln>
          <a:effectLst>
            <a:softEdge rad="393700"/>
          </a:effectLst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0CC9B00C-1F21-D972-2AC5-8C48B0B2ADF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8000"/>
          </a:blip>
          <a:stretch>
            <a:fillRect/>
          </a:stretch>
        </p:blipFill>
        <p:spPr>
          <a:xfrm>
            <a:off x="12117420" y="597091"/>
            <a:ext cx="6023096" cy="9428559"/>
          </a:xfrm>
          <a:prstGeom prst="rect">
            <a:avLst/>
          </a:prstGeom>
          <a:effectLst>
            <a:softEdge rad="4699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796D90-53B5-706D-9811-6146840057DC}"/>
              </a:ext>
            </a:extLst>
          </p:cNvPr>
          <p:cNvSpPr txBox="1"/>
          <p:nvPr/>
        </p:nvSpPr>
        <p:spPr>
          <a:xfrm>
            <a:off x="1533237" y="1445342"/>
            <a:ext cx="4660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rgbClr val="FFFF00"/>
                </a:solidFill>
                <a:latin typeface="BankGothic Md BT" panose="020B0807020203060204" pitchFamily="34" charset="0"/>
              </a:rPr>
              <a:t>APPROACH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C8F9CF-FAC5-348A-2581-E3A1B2218F88}"/>
              </a:ext>
            </a:extLst>
          </p:cNvPr>
          <p:cNvSpPr/>
          <p:nvPr/>
        </p:nvSpPr>
        <p:spPr>
          <a:xfrm>
            <a:off x="678426" y="2551471"/>
            <a:ext cx="5344671" cy="1445342"/>
          </a:xfrm>
          <a:prstGeom prst="roundRect">
            <a:avLst/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BankGothic Md BT" panose="020B0807020203060204" pitchFamily="34" charset="0"/>
              </a:rPr>
              <a:t>Core Focus: </a:t>
            </a:r>
          </a:p>
          <a:p>
            <a:pPr algn="ctr"/>
            <a:r>
              <a:rPr lang="en-IN" sz="2800" dirty="0">
                <a:solidFill>
                  <a:schemeClr val="tx1"/>
                </a:solidFill>
                <a:latin typeface="Book Antiqua" panose="02040602050305030304" pitchFamily="18" charset="0"/>
              </a:rPr>
              <a:t>Simplify assignment management for students.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F87021-9732-6663-093B-449099DCB684}"/>
              </a:ext>
            </a:extLst>
          </p:cNvPr>
          <p:cNvSpPr/>
          <p:nvPr/>
        </p:nvSpPr>
        <p:spPr>
          <a:xfrm>
            <a:off x="766891" y="4449737"/>
            <a:ext cx="5344671" cy="4812250"/>
          </a:xfrm>
          <a:prstGeom prst="roundRect">
            <a:avLst/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BankGothic Md BT" panose="020B0807020203060204" pitchFamily="34" charset="0"/>
              </a:rPr>
              <a:t>Key Features: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  <a:ea typeface="Yu Gothic Medium" panose="020B0500000000000000" pitchFamily="34" charset="-128"/>
                <a:cs typeface="Aharoni" panose="02010803020104030203" pitchFamily="2" charset="-79"/>
              </a:rPr>
              <a:t>Offline functionality for complete privacy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  <a:ea typeface="Yu Gothic Medium" panose="020B0500000000000000" pitchFamily="34" charset="-128"/>
                <a:cs typeface="Aharoni" panose="02010803020104030203" pitchFamily="2" charset="-79"/>
              </a:rPr>
              <a:t>Local processing to eliminate dependency on external servers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  <a:ea typeface="Yu Gothic Medium" panose="020B0500000000000000" pitchFamily="34" charset="-128"/>
                <a:cs typeface="Aharoni" panose="02010803020104030203" pitchFamily="2" charset="-79"/>
              </a:rPr>
              <a:t>Human-like tone adjustment to ensure AI responses don’t feel artificial</a:t>
            </a:r>
            <a:endParaRPr lang="en-IN" sz="2800" dirty="0">
              <a:solidFill>
                <a:schemeClr val="tx1"/>
              </a:solidFill>
              <a:latin typeface="Book Antiqua" panose="02040602050305030304" pitchFamily="18" charset="0"/>
              <a:ea typeface="Yu Gothic Medium" panose="020B05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FEA6E-8453-A915-FA3F-2888E443763A}"/>
              </a:ext>
            </a:extLst>
          </p:cNvPr>
          <p:cNvSpPr txBox="1"/>
          <p:nvPr/>
        </p:nvSpPr>
        <p:spPr>
          <a:xfrm>
            <a:off x="7456929" y="1445342"/>
            <a:ext cx="4660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rgbClr val="FFFF00"/>
                </a:solidFill>
                <a:latin typeface="BankGothic Md BT" panose="020B0807020203060204" pitchFamily="34" charset="0"/>
              </a:rPr>
              <a:t>PROPOSAL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C51CFA-7478-9F10-54D3-83056299B9A3}"/>
              </a:ext>
            </a:extLst>
          </p:cNvPr>
          <p:cNvSpPr/>
          <p:nvPr/>
        </p:nvSpPr>
        <p:spPr>
          <a:xfrm>
            <a:off x="6769798" y="2490932"/>
            <a:ext cx="5344671" cy="4055339"/>
          </a:xfrm>
          <a:prstGeom prst="roundRect">
            <a:avLst/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tx1"/>
                </a:solidFill>
                <a:latin typeface="BankGothic Md BT" panose="020B0807020203060204" pitchFamily="34" charset="0"/>
              </a:rPr>
              <a:t>How It Works: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Students input assignments and deadlines.</a:t>
            </a:r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The website reminds them ahead of time.</a:t>
            </a:r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The LLM solver generates solutions in human-like language.</a:t>
            </a:r>
          </a:p>
          <a:p>
            <a:pPr algn="ctr"/>
            <a:endParaRPr lang="en-IN" sz="28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B642B-F8C7-D571-C95C-01771857AACD}"/>
              </a:ext>
            </a:extLst>
          </p:cNvPr>
          <p:cNvSpPr txBox="1"/>
          <p:nvPr/>
        </p:nvSpPr>
        <p:spPr>
          <a:xfrm>
            <a:off x="13655334" y="1445342"/>
            <a:ext cx="4660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rgbClr val="FFFF00"/>
                </a:solidFill>
                <a:latin typeface="BankGothic Md BT" panose="020B0807020203060204" pitchFamily="34" charset="0"/>
              </a:rPr>
              <a:t>SOLUTION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27652C7-0DB4-4F21-8FB9-1825E28055DD}"/>
              </a:ext>
            </a:extLst>
          </p:cNvPr>
          <p:cNvSpPr/>
          <p:nvPr/>
        </p:nvSpPr>
        <p:spPr>
          <a:xfrm>
            <a:off x="12530374" y="2551471"/>
            <a:ext cx="5344671" cy="2326914"/>
          </a:xfrm>
          <a:prstGeom prst="roundRect">
            <a:avLst/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BankGothic Md BT" panose="020B0807020203060204" pitchFamily="34" charset="0"/>
              </a:rPr>
              <a:t>Best Feature: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Offline operation ensures data privacy and allows use in environments with limited internet access.</a:t>
            </a:r>
            <a:endParaRPr lang="en-IN" sz="18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359374A-4118-AA25-E198-431BACCA1AE5}"/>
              </a:ext>
            </a:extLst>
          </p:cNvPr>
          <p:cNvSpPr/>
          <p:nvPr/>
        </p:nvSpPr>
        <p:spPr>
          <a:xfrm>
            <a:off x="12574337" y="5447092"/>
            <a:ext cx="5344671" cy="3227080"/>
          </a:xfrm>
          <a:prstGeom prst="roundRect">
            <a:avLst/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BankGothic Md BT" panose="020B0807020203060204" pitchFamily="34" charset="0"/>
              </a:rPr>
              <a:t>Example Use Case: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/>
                </a:solidFill>
                <a:latin typeface="BankGothic Md BT" panose="020B0807020203060204" pitchFamily="34" charset="0"/>
              </a:rPr>
              <a:t>Input: </a:t>
            </a:r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“Write a 200-word essay on global warming.”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/>
                </a:solidFill>
                <a:latin typeface="BankGothic Md BT" panose="020B0807020203060204" pitchFamily="34" charset="0"/>
              </a:rPr>
              <a:t>Output: </a:t>
            </a:r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A well-structured essay, natural in tone and ready for submission</a:t>
            </a:r>
            <a:endParaRPr lang="en-IN" sz="1600" dirty="0">
              <a:solidFill>
                <a:schemeClr val="tx1"/>
              </a:solidFill>
              <a:latin typeface="Book Antiqua" panose="02040602050305030304" pitchFamily="18" charset="0"/>
              <a:ea typeface="Yu Gothic Medium" panose="020B0500000000000000" pitchFamily="34" charset="-128"/>
              <a:cs typeface="Aharoni" panose="02010803020104030203" pitchFamily="2" charset="-79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2F290F-4D13-880B-8E65-5F91DE799E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963" b="73926" l="3769" r="96000">
                        <a14:foregroundMark x1="12769" y1="15111" x2="10154" y2="41630"/>
                        <a14:foregroundMark x1="10154" y1="41630" x2="10154" y2="41630"/>
                        <a14:foregroundMark x1="17615" y1="10815" x2="19077" y2="20741"/>
                        <a14:foregroundMark x1="17077" y1="6963" x2="13077" y2="8741"/>
                        <a14:foregroundMark x1="8000" y1="44296" x2="3846" y2="62667"/>
                        <a14:foregroundMark x1="31231" y1="10815" x2="35231" y2="20000"/>
                        <a14:foregroundMark x1="82923" y1="9630" x2="85538" y2="36148"/>
                        <a14:foregroundMark x1="85538" y1="36148" x2="95154" y2="57037"/>
                        <a14:foregroundMark x1="95154" y1="57037" x2="96000" y2="61778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b="17549"/>
          <a:stretch/>
        </p:blipFill>
        <p:spPr>
          <a:xfrm>
            <a:off x="6836602" y="7090912"/>
            <a:ext cx="5142022" cy="220135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8;p2" descr="A screenshot of a computer&#10;&#10;Description automatically generated">
            <a:extLst>
              <a:ext uri="{FF2B5EF4-FFF2-40B4-BE49-F238E27FC236}">
                <a16:creationId xmlns:a16="http://schemas.microsoft.com/office/drawing/2014/main" id="{CA2A0FE8-0640-B9F5-703C-9EE45B07E0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90824"/>
          <a:stretch/>
        </p:blipFill>
        <p:spPr>
          <a:xfrm>
            <a:off x="-27826" y="-42168"/>
            <a:ext cx="18315825" cy="9438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D8879C-30EE-965C-7972-786629DBB938}"/>
              </a:ext>
            </a:extLst>
          </p:cNvPr>
          <p:cNvCxnSpPr>
            <a:cxnSpLocks/>
          </p:cNvCxnSpPr>
          <p:nvPr/>
        </p:nvCxnSpPr>
        <p:spPr>
          <a:xfrm flipV="1">
            <a:off x="1920240" y="3901440"/>
            <a:ext cx="2209800" cy="214872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C351AC-CEB5-8C63-1561-52A3AB7522CA}"/>
              </a:ext>
            </a:extLst>
          </p:cNvPr>
          <p:cNvCxnSpPr>
            <a:cxnSpLocks/>
          </p:cNvCxnSpPr>
          <p:nvPr/>
        </p:nvCxnSpPr>
        <p:spPr>
          <a:xfrm>
            <a:off x="1661160" y="6464023"/>
            <a:ext cx="2468880" cy="232945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920D5C-9755-498D-CAE8-4039427183FC}"/>
              </a:ext>
            </a:extLst>
          </p:cNvPr>
          <p:cNvCxnSpPr>
            <a:cxnSpLocks/>
          </p:cNvCxnSpPr>
          <p:nvPr/>
        </p:nvCxnSpPr>
        <p:spPr>
          <a:xfrm flipV="1">
            <a:off x="3368695" y="5062062"/>
            <a:ext cx="2803505" cy="1074361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F27E98E-F23E-7C2D-9CA7-67016B347C2D}"/>
              </a:ext>
            </a:extLst>
          </p:cNvPr>
          <p:cNvCxnSpPr>
            <a:cxnSpLocks/>
          </p:cNvCxnSpPr>
          <p:nvPr/>
        </p:nvCxnSpPr>
        <p:spPr>
          <a:xfrm>
            <a:off x="3251270" y="6300223"/>
            <a:ext cx="3014335" cy="165255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4CBD140-C630-27A0-30A0-1A22D20E249B}"/>
              </a:ext>
            </a:extLst>
          </p:cNvPr>
          <p:cNvCxnSpPr>
            <a:cxnSpLocks/>
          </p:cNvCxnSpPr>
          <p:nvPr/>
        </p:nvCxnSpPr>
        <p:spPr>
          <a:xfrm>
            <a:off x="4379797" y="6273731"/>
            <a:ext cx="4497503" cy="92908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oogle Shape;149;p4"/>
          <p:cNvGrpSpPr/>
          <p:nvPr/>
        </p:nvGrpSpPr>
        <p:grpSpPr>
          <a:xfrm>
            <a:off x="-27825" y="10035175"/>
            <a:ext cx="18325623" cy="261461"/>
            <a:chOff x="0" y="0"/>
            <a:chExt cx="24434164" cy="348615"/>
          </a:xfrm>
        </p:grpSpPr>
        <p:sp>
          <p:nvSpPr>
            <p:cNvPr id="150" name="Google Shape;150;p4"/>
            <p:cNvSpPr/>
            <p:nvPr/>
          </p:nvSpPr>
          <p:spPr>
            <a:xfrm>
              <a:off x="12700" y="12700"/>
              <a:ext cx="24408764" cy="323215"/>
            </a:xfrm>
            <a:custGeom>
              <a:avLst/>
              <a:gdLst/>
              <a:ahLst/>
              <a:cxnLst/>
              <a:rect l="l" t="t" r="r" b="b"/>
              <a:pathLst>
                <a:path w="24408764" h="323215" extrusionOk="0">
                  <a:moveTo>
                    <a:pt x="0" y="0"/>
                  </a:moveTo>
                  <a:lnTo>
                    <a:pt x="24408764" y="0"/>
                  </a:lnTo>
                  <a:lnTo>
                    <a:pt x="24408764" y="323215"/>
                  </a:lnTo>
                  <a:lnTo>
                    <a:pt x="0" y="323215"/>
                  </a:lnTo>
                  <a:close/>
                </a:path>
              </a:pathLst>
            </a:custGeom>
            <a:solidFill>
              <a:srgbClr val="5847C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0" y="0"/>
              <a:ext cx="24434164" cy="348615"/>
            </a:xfrm>
            <a:custGeom>
              <a:avLst/>
              <a:gdLst/>
              <a:ahLst/>
              <a:cxnLst/>
              <a:rect l="l" t="t" r="r" b="b"/>
              <a:pathLst>
                <a:path w="24434164" h="348615" extrusionOk="0">
                  <a:moveTo>
                    <a:pt x="12700" y="0"/>
                  </a:moveTo>
                  <a:lnTo>
                    <a:pt x="24421464" y="0"/>
                  </a:lnTo>
                  <a:cubicBezTo>
                    <a:pt x="24428450" y="0"/>
                    <a:pt x="24434164" y="5715"/>
                    <a:pt x="24434164" y="12700"/>
                  </a:cubicBezTo>
                  <a:lnTo>
                    <a:pt x="24434164" y="335915"/>
                  </a:lnTo>
                  <a:cubicBezTo>
                    <a:pt x="24434164" y="342900"/>
                    <a:pt x="24428450" y="348615"/>
                    <a:pt x="24421464" y="348615"/>
                  </a:cubicBezTo>
                  <a:lnTo>
                    <a:pt x="12700" y="348615"/>
                  </a:lnTo>
                  <a:cubicBezTo>
                    <a:pt x="5715" y="348615"/>
                    <a:pt x="0" y="342900"/>
                    <a:pt x="0" y="33591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35915"/>
                  </a:lnTo>
                  <a:lnTo>
                    <a:pt x="12700" y="335915"/>
                  </a:lnTo>
                  <a:lnTo>
                    <a:pt x="12700" y="323215"/>
                  </a:lnTo>
                  <a:lnTo>
                    <a:pt x="24421464" y="323215"/>
                  </a:lnTo>
                  <a:lnTo>
                    <a:pt x="24421464" y="335915"/>
                  </a:lnTo>
                  <a:lnTo>
                    <a:pt x="24408764" y="335915"/>
                  </a:lnTo>
                  <a:lnTo>
                    <a:pt x="24408764" y="12700"/>
                  </a:lnTo>
                  <a:lnTo>
                    <a:pt x="24421464" y="12700"/>
                  </a:lnTo>
                  <a:lnTo>
                    <a:pt x="2442146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4" descr="A blue and black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427" t="34632" r="12860" b="36585"/>
          <a:stretch/>
        </p:blipFill>
        <p:spPr>
          <a:xfrm>
            <a:off x="13428617" y="156754"/>
            <a:ext cx="1593670" cy="6139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A9F708F-E9C1-6058-215A-8838942FE6ED}"/>
              </a:ext>
            </a:extLst>
          </p:cNvPr>
          <p:cNvSpPr/>
          <p:nvPr/>
        </p:nvSpPr>
        <p:spPr>
          <a:xfrm>
            <a:off x="824270" y="1214080"/>
            <a:ext cx="89134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BankGothic Md BT" panose="020B0807020203060204" pitchFamily="34" charset="0"/>
              </a:rPr>
              <a:t>Detailed Approach</a:t>
            </a:r>
            <a:r>
              <a:rPr lang="en-US" sz="4400" dirty="0">
                <a:solidFill>
                  <a:srgbClr val="97B8FF"/>
                </a:solidFill>
                <a:latin typeface="BankGothic Md BT" panose="020B0807020203060204" pitchFamily="34" charset="0"/>
              </a:rPr>
              <a:t>: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FFF00"/>
                </a:solidFill>
                <a:latin typeface="BankGothic Md BT" panose="020B0807020203060204" pitchFamily="34" charset="0"/>
              </a:rPr>
              <a:t>Workflow, Problems, and Solutions</a:t>
            </a:r>
            <a:endParaRPr lang="en-US" sz="3200" dirty="0">
              <a:solidFill>
                <a:srgbClr val="FFFF00"/>
              </a:solidFill>
              <a:latin typeface="BankGothic Md BT" panose="020B080702020306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4E8DE9-EFC2-1DB2-6606-F3CF99F25477}"/>
              </a:ext>
            </a:extLst>
          </p:cNvPr>
          <p:cNvSpPr/>
          <p:nvPr/>
        </p:nvSpPr>
        <p:spPr>
          <a:xfrm>
            <a:off x="1098590" y="5638800"/>
            <a:ext cx="3718560" cy="1120140"/>
          </a:xfrm>
          <a:prstGeom prst="roundRect">
            <a:avLst>
              <a:gd name="adj" fmla="val 18028"/>
            </a:avLst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BankGothic Md BT" panose="020B0807020203060204" pitchFamily="34" charset="0"/>
              </a:rPr>
              <a:t>HOW IT WORKS?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CC2B90-410A-7D79-D2CF-98D6772869CA}"/>
              </a:ext>
            </a:extLst>
          </p:cNvPr>
          <p:cNvSpPr/>
          <p:nvPr/>
        </p:nvSpPr>
        <p:spPr>
          <a:xfrm>
            <a:off x="2499360" y="2987159"/>
            <a:ext cx="3093720" cy="124968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Input Assignment Details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F44E3FC-77AB-DEAB-444B-8BFC5748EDED}"/>
              </a:ext>
            </a:extLst>
          </p:cNvPr>
          <p:cNvSpPr/>
          <p:nvPr/>
        </p:nvSpPr>
        <p:spPr>
          <a:xfrm>
            <a:off x="2499360" y="8389205"/>
            <a:ext cx="3093720" cy="124968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Output Generation</a:t>
            </a:r>
            <a:endParaRPr lang="en-IN" sz="18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65F434-F22E-EB50-6660-C329CD4DD4EA}"/>
              </a:ext>
            </a:extLst>
          </p:cNvPr>
          <p:cNvSpPr/>
          <p:nvPr/>
        </p:nvSpPr>
        <p:spPr>
          <a:xfrm>
            <a:off x="8427720" y="5741799"/>
            <a:ext cx="3093720" cy="124968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Local LLM Solver</a:t>
            </a:r>
            <a:endParaRPr lang="en-IN" sz="18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0DDCC6-83B3-A1A0-5EFB-AD8CAEE6F09B}"/>
              </a:ext>
            </a:extLst>
          </p:cNvPr>
          <p:cNvSpPr/>
          <p:nvPr/>
        </p:nvSpPr>
        <p:spPr>
          <a:xfrm>
            <a:off x="5783580" y="7284770"/>
            <a:ext cx="3093720" cy="124968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Humanization Process</a:t>
            </a:r>
            <a:endParaRPr lang="en-IN" sz="18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CF3873-7F6F-C2E4-C9F6-5470299C4576}"/>
              </a:ext>
            </a:extLst>
          </p:cNvPr>
          <p:cNvSpPr/>
          <p:nvPr/>
        </p:nvSpPr>
        <p:spPr>
          <a:xfrm>
            <a:off x="5783580" y="4198828"/>
            <a:ext cx="3093720" cy="124968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Reminder</a:t>
            </a:r>
            <a:r>
              <a:rPr lang="en-IN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N" sz="2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F55E715-A7C7-0A69-C590-924ABED16C46}"/>
              </a:ext>
            </a:extLst>
          </p:cNvPr>
          <p:cNvSpPr/>
          <p:nvPr/>
        </p:nvSpPr>
        <p:spPr>
          <a:xfrm>
            <a:off x="13163007" y="2711114"/>
            <a:ext cx="3718560" cy="1120140"/>
          </a:xfrm>
          <a:prstGeom prst="roundRect">
            <a:avLst>
              <a:gd name="adj" fmla="val 18028"/>
            </a:avLst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BankGothic Md BT" panose="020B0807020203060204" pitchFamily="34" charset="0"/>
              </a:rPr>
              <a:t>KEY PROBLEMS AND SOLUTION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FF50977-23C9-E7EB-2D2E-00391617416E}"/>
              </a:ext>
            </a:extLst>
          </p:cNvPr>
          <p:cNvSpPr/>
          <p:nvPr/>
        </p:nvSpPr>
        <p:spPr>
          <a:xfrm>
            <a:off x="12022396" y="4035069"/>
            <a:ext cx="5793163" cy="3630651"/>
          </a:xfrm>
          <a:prstGeom prst="roundRect">
            <a:avLst>
              <a:gd name="adj" fmla="val 18028"/>
            </a:avLst>
          </a:prstGeom>
          <a:solidFill>
            <a:srgbClr val="FFFF00"/>
          </a:solidFill>
          <a:ln w="7620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nkGothic Md BT" panose="020B0807020203060204" pitchFamily="34" charset="0"/>
              </a:rPr>
              <a:t>Missed Deadlines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nkGothic Md BT" panose="020B080702020306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Timely reminders.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nkGothic Md BT" panose="020B0807020203060204" pitchFamily="34" charset="0"/>
              </a:rPr>
              <a:t>Robotic AI Responses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Humanized content             generation.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nkGothic Md BT" panose="020B0807020203060204" pitchFamily="34" charset="0"/>
              </a:rPr>
              <a:t>Internet Dependence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nkGothic Md BT" panose="020B080702020306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Fully offline system.</a:t>
            </a:r>
          </a:p>
          <a:p>
            <a:pPr algn="ctr"/>
            <a:endParaRPr lang="en-IN" sz="2800" dirty="0">
              <a:solidFill>
                <a:schemeClr val="tx1"/>
              </a:solidFill>
              <a:latin typeface="BankGothic Md BT" panose="020B080702020306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9" name="Picture 13">
            <a:extLst>
              <a:ext uri="{FF2B5EF4-FFF2-40B4-BE49-F238E27FC236}">
                <a16:creationId xmlns:a16="http://schemas.microsoft.com/office/drawing/2014/main" id="{2C468345-F9B7-149F-5C98-4970434A2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80" y="2418337"/>
            <a:ext cx="4196084" cy="22867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118;p2" descr="A screenshot of a computer&#10;&#10;Description automatically generated">
            <a:extLst>
              <a:ext uri="{FF2B5EF4-FFF2-40B4-BE49-F238E27FC236}">
                <a16:creationId xmlns:a16="http://schemas.microsoft.com/office/drawing/2014/main" id="{C2437F8A-0D2F-516E-8A9D-612CF34028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90824"/>
          <a:stretch/>
        </p:blipFill>
        <p:spPr>
          <a:xfrm>
            <a:off x="-27825" y="-9525"/>
            <a:ext cx="18315825" cy="943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5"/>
          <p:cNvGrpSpPr/>
          <p:nvPr/>
        </p:nvGrpSpPr>
        <p:grpSpPr>
          <a:xfrm>
            <a:off x="-27825" y="10035175"/>
            <a:ext cx="18325623" cy="261461"/>
            <a:chOff x="0" y="0"/>
            <a:chExt cx="24434164" cy="348615"/>
          </a:xfrm>
        </p:grpSpPr>
        <p:sp>
          <p:nvSpPr>
            <p:cNvPr id="164" name="Google Shape;164;p5"/>
            <p:cNvSpPr/>
            <p:nvPr/>
          </p:nvSpPr>
          <p:spPr>
            <a:xfrm>
              <a:off x="12700" y="12700"/>
              <a:ext cx="24408764" cy="323215"/>
            </a:xfrm>
            <a:custGeom>
              <a:avLst/>
              <a:gdLst/>
              <a:ahLst/>
              <a:cxnLst/>
              <a:rect l="l" t="t" r="r" b="b"/>
              <a:pathLst>
                <a:path w="24408764" h="323215" extrusionOk="0">
                  <a:moveTo>
                    <a:pt x="0" y="0"/>
                  </a:moveTo>
                  <a:lnTo>
                    <a:pt x="24408764" y="0"/>
                  </a:lnTo>
                  <a:lnTo>
                    <a:pt x="24408764" y="323215"/>
                  </a:lnTo>
                  <a:lnTo>
                    <a:pt x="0" y="323215"/>
                  </a:lnTo>
                  <a:close/>
                </a:path>
              </a:pathLst>
            </a:custGeom>
            <a:solidFill>
              <a:srgbClr val="5847C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0" y="0"/>
              <a:ext cx="24434164" cy="348615"/>
            </a:xfrm>
            <a:custGeom>
              <a:avLst/>
              <a:gdLst/>
              <a:ahLst/>
              <a:cxnLst/>
              <a:rect l="l" t="t" r="r" b="b"/>
              <a:pathLst>
                <a:path w="24434164" h="348615" extrusionOk="0">
                  <a:moveTo>
                    <a:pt x="12700" y="0"/>
                  </a:moveTo>
                  <a:lnTo>
                    <a:pt x="24421464" y="0"/>
                  </a:lnTo>
                  <a:cubicBezTo>
                    <a:pt x="24428450" y="0"/>
                    <a:pt x="24434164" y="5715"/>
                    <a:pt x="24434164" y="12700"/>
                  </a:cubicBezTo>
                  <a:lnTo>
                    <a:pt x="24434164" y="335915"/>
                  </a:lnTo>
                  <a:cubicBezTo>
                    <a:pt x="24434164" y="342900"/>
                    <a:pt x="24428450" y="348615"/>
                    <a:pt x="24421464" y="348615"/>
                  </a:cubicBezTo>
                  <a:lnTo>
                    <a:pt x="12700" y="348615"/>
                  </a:lnTo>
                  <a:cubicBezTo>
                    <a:pt x="5715" y="348615"/>
                    <a:pt x="0" y="342900"/>
                    <a:pt x="0" y="33591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35915"/>
                  </a:lnTo>
                  <a:lnTo>
                    <a:pt x="12700" y="335915"/>
                  </a:lnTo>
                  <a:lnTo>
                    <a:pt x="12700" y="323215"/>
                  </a:lnTo>
                  <a:lnTo>
                    <a:pt x="24421464" y="323215"/>
                  </a:lnTo>
                  <a:lnTo>
                    <a:pt x="24421464" y="335915"/>
                  </a:lnTo>
                  <a:lnTo>
                    <a:pt x="24408764" y="335915"/>
                  </a:lnTo>
                  <a:lnTo>
                    <a:pt x="24408764" y="12700"/>
                  </a:lnTo>
                  <a:lnTo>
                    <a:pt x="24421464" y="12700"/>
                  </a:lnTo>
                  <a:lnTo>
                    <a:pt x="2442146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" name="Google Shape;169;p5" descr="A blue and black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2427" t="34632" r="12860" b="36585"/>
          <a:stretch/>
        </p:blipFill>
        <p:spPr>
          <a:xfrm>
            <a:off x="13428617" y="156754"/>
            <a:ext cx="1593670" cy="6139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025DF8-8961-534F-3D11-446AE72502F9}"/>
              </a:ext>
            </a:extLst>
          </p:cNvPr>
          <p:cNvSpPr txBox="1"/>
          <p:nvPr/>
        </p:nvSpPr>
        <p:spPr>
          <a:xfrm>
            <a:off x="1234440" y="1386840"/>
            <a:ext cx="5958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97B8FF"/>
                </a:solidFill>
                <a:latin typeface="BankGothic Md BT" panose="020B0807020203060204" pitchFamily="34" charset="0"/>
              </a:rPr>
              <a:t>Tools and Devices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1B02A-3CAD-FE61-BCFB-C22810B0BE1E}"/>
              </a:ext>
            </a:extLst>
          </p:cNvPr>
          <p:cNvSpPr txBox="1"/>
          <p:nvPr/>
        </p:nvSpPr>
        <p:spPr>
          <a:xfrm>
            <a:off x="1234439" y="2071186"/>
            <a:ext cx="57798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Book Antiqua" panose="0204060205030503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Book Antiqua" panose="02040602050305030304" pitchFamily="18" charset="0"/>
              </a:rPr>
              <a:t>Device: Laptop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(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spesc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- 6 core 12 thread CPU -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Rtx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 4060).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Book Antiqua" panose="02040602050305030304" pitchFamily="18" charset="0"/>
              </a:rPr>
              <a:t>Libraries: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transformers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,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torch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,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schedule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,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chroma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db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, plyer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.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ook Antiqua" panose="0204060205030503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Book Antiqua" panose="02040602050305030304" pitchFamily="18" charset="0"/>
              </a:rPr>
              <a:t>Editor: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Visual Studio Code or  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intelliJ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 idea for development</a:t>
            </a:r>
            <a:endParaRPr lang="en-IN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798753-AE88-72D3-0FD6-F8F4F95B4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098E57-76DA-8964-9488-5691EFB4744F}"/>
              </a:ext>
            </a:extLst>
          </p:cNvPr>
          <p:cNvGrpSpPr/>
          <p:nvPr/>
        </p:nvGrpSpPr>
        <p:grpSpPr>
          <a:xfrm>
            <a:off x="10872652" y="1440244"/>
            <a:ext cx="5958840" cy="3703256"/>
            <a:chOff x="8266612" y="1386839"/>
            <a:chExt cx="5958840" cy="37032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D17F4B-DDFD-26EF-49F2-F007B4F33B6E}"/>
                </a:ext>
              </a:extLst>
            </p:cNvPr>
            <p:cNvSpPr txBox="1"/>
            <p:nvPr/>
          </p:nvSpPr>
          <p:spPr>
            <a:xfrm>
              <a:off x="8266612" y="1386839"/>
              <a:ext cx="5958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rgbClr val="97B8FF"/>
                  </a:solidFill>
                  <a:latin typeface="BankGothic Md BT" panose="020B0807020203060204" pitchFamily="34" charset="0"/>
                </a:rPr>
                <a:t>Technologies Involved</a:t>
              </a:r>
              <a:endParaRPr lang="en-IN" sz="2400" dirty="0">
                <a:solidFill>
                  <a:srgbClr val="97B8FF"/>
                </a:solidFill>
                <a:latin typeface="BankGothic Md BT" panose="020B080702020306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BAB62-0929-AE12-E715-4A3157DEE6E1}"/>
                </a:ext>
              </a:extLst>
            </p:cNvPr>
            <p:cNvSpPr txBox="1"/>
            <p:nvPr/>
          </p:nvSpPr>
          <p:spPr>
            <a:xfrm>
              <a:off x="8266612" y="2289328"/>
              <a:ext cx="577981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NLP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</a:rPr>
                <a:t>: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</a:rPr>
                <a:t>Enables contextual understanding for solving assignments.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Python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</a:rPr>
                <a:t>: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</a:rPr>
                <a:t>Backend for the reminder system and solver.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LLM Models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</a:rPr>
                <a:t>: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</a:rPr>
                <a:t>Lightweight models like </a:t>
              </a:r>
              <a:r>
                <a:rPr kumimoji="0" lang="es-E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</a:rPr>
                <a:t>Llama 3.3, LLaVa 1.6 as LLM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</a:rPr>
                <a:t>.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Flask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</a:rPr>
                <a:t>: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</a:rPr>
                <a:t>Creates a user-friendly web interface for interaction. 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5BF6AB-55F9-4127-7D88-6F964E026919}"/>
              </a:ext>
            </a:extLst>
          </p:cNvPr>
          <p:cNvGrpSpPr/>
          <p:nvPr/>
        </p:nvGrpSpPr>
        <p:grpSpPr>
          <a:xfrm>
            <a:off x="6164580" y="5586501"/>
            <a:ext cx="5958840" cy="3580145"/>
            <a:chOff x="8266612" y="1386839"/>
            <a:chExt cx="5958840" cy="35801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839B99-4A4F-BC69-B293-11A0E0A5B83A}"/>
                </a:ext>
              </a:extLst>
            </p:cNvPr>
            <p:cNvSpPr txBox="1"/>
            <p:nvPr/>
          </p:nvSpPr>
          <p:spPr>
            <a:xfrm>
              <a:off x="8266612" y="1386839"/>
              <a:ext cx="5958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rgbClr val="97B8FF"/>
                  </a:solidFill>
                  <a:latin typeface="BankGothic Md BT" panose="020B0807020203060204" pitchFamily="34" charset="0"/>
                </a:rPr>
                <a:t>reference</a:t>
              </a:r>
              <a:endParaRPr lang="en-IN" sz="2400" dirty="0">
                <a:solidFill>
                  <a:srgbClr val="97B8FF"/>
                </a:solidFill>
                <a:latin typeface="BankGothic Md BT" panose="020B080702020306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A00A8A-2DE4-F559-2AEF-020CFCC68458}"/>
                </a:ext>
              </a:extLst>
            </p:cNvPr>
            <p:cNvSpPr txBox="1"/>
            <p:nvPr/>
          </p:nvSpPr>
          <p:spPr>
            <a:xfrm>
              <a:off x="8266612" y="2289328"/>
              <a:ext cx="5779819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Python: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Python Official Website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LLM Models (e.g., Llama 3.3, </a:t>
              </a:r>
              <a:r>
                <a:rPr kumimoji="0" lang="en-US" altLang="en-US" sz="2400" b="1" i="0" u="none" strike="noStrike" cap="none" normalizeH="0" baseline="0" dirty="0" err="1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LLaVa</a:t>
              </a: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 1.6):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Book Antiqua" panose="02040602050305030304" pitchFamily="18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Llama: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Meta's Llama Language Model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2400" b="0" i="0" u="none" strike="noStrike" cap="none" normalizeH="0" baseline="0" dirty="0" err="1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LLaVa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: </a:t>
              </a:r>
              <a:r>
                <a:rPr kumimoji="0" lang="en-US" altLang="en-US" sz="18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LLaVa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GitHub Repository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ok Antiqua" panose="02040602050305030304" pitchFamily="18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Book Antiqua" panose="02040602050305030304" pitchFamily="18" charset="0"/>
                </a:rPr>
                <a:t>Flask: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Book Antiqua" panose="02040602050305030304" pitchFamily="18" charset="0"/>
                </a:rPr>
                <a:t>https://flask.palletsprojects.com/en/stable/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4101" name="Picture 5" descr="Top 10 Real-Life Applications of Large Language Models">
            <a:extLst>
              <a:ext uri="{FF2B5EF4-FFF2-40B4-BE49-F238E27FC236}">
                <a16:creationId xmlns:a16="http://schemas.microsoft.com/office/drawing/2014/main" id="{598CCAD0-545D-488E-BDC3-8AAE6A4BF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3625" y1="21286" x2="49188" y2="16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6" y="6265289"/>
            <a:ext cx="6261733" cy="273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Artificial Human Beings: The Amazing Examples Of Robotic Humanoids And ...">
            <a:extLst>
              <a:ext uri="{FF2B5EF4-FFF2-40B4-BE49-F238E27FC236}">
                <a16:creationId xmlns:a16="http://schemas.microsoft.com/office/drawing/2014/main" id="{4D44984A-BE7E-82F1-7EFB-6B20B2F3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97889" l="10000" r="92688">
                        <a14:foregroundMark x1="69063" y1="84778" x2="55375" y2="96778"/>
                        <a14:foregroundMark x1="55375" y1="96778" x2="52063" y2="93111"/>
                        <a14:foregroundMark x1="52063" y1="93111" x2="51063" y2="91000"/>
                        <a14:foregroundMark x1="51063" y1="91000" x2="59500" y2="98222"/>
                        <a14:foregroundMark x1="59500" y1="98222" x2="82938" y2="90333"/>
                        <a14:foregroundMark x1="82938" y1="90333" x2="91000" y2="98667"/>
                        <a14:foregroundMark x1="91000" y1="98667" x2="90500" y2="89222"/>
                        <a14:foregroundMark x1="90500" y1="89222" x2="92688" y2="83778"/>
                        <a14:foregroundMark x1="92000" y1="97222" x2="75250" y2="94778"/>
                        <a14:foregroundMark x1="75250" y1="94778" x2="73125" y2="97889"/>
                        <a14:foregroundMark x1="67063" y1="13222" x2="65750" y2="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508" y="5271074"/>
            <a:ext cx="7253984" cy="408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Custom</PresentationFormat>
  <Paragraphs>77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Aharoni</vt:lpstr>
      <vt:lpstr>Wingdings</vt:lpstr>
      <vt:lpstr>Sitka Text Semibold</vt:lpstr>
      <vt:lpstr>BankGothic Md BT</vt:lpstr>
      <vt:lpstr>Arial</vt:lpstr>
      <vt:lpstr>Book Antiqua</vt:lpstr>
      <vt:lpstr>Calibri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Swastik</dc:creator>
  <cp:lastModifiedBy>Swastik Manna</cp:lastModifiedBy>
  <cp:revision>1</cp:revision>
  <dcterms:created xsi:type="dcterms:W3CDTF">2006-08-16T00:00:00Z</dcterms:created>
  <dcterms:modified xsi:type="dcterms:W3CDTF">2025-05-13T05:26:39Z</dcterms:modified>
</cp:coreProperties>
</file>